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8" r:id="rId2"/>
    <p:sldId id="260" r:id="rId3"/>
    <p:sldId id="271" r:id="rId4"/>
    <p:sldId id="273" r:id="rId5"/>
    <p:sldId id="278" r:id="rId6"/>
    <p:sldId id="272" r:id="rId7"/>
    <p:sldId id="274" r:id="rId8"/>
    <p:sldId id="277" r:id="rId9"/>
    <p:sldId id="275" r:id="rId10"/>
    <p:sldId id="27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48" d="100"/>
          <a:sy n="48" d="100"/>
        </p:scale>
        <p:origin x="67" y="878"/>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4/11/2021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4/11/2021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4/11/2021</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4/11/2021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4/11/2021</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4/11/2021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4/11/2021</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4/11/2021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4/11/2021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4/11/2021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4/11/2021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4/11/2021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4/11/2021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4/11/2021</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VxWorks</a:t>
            </a:r>
          </a:p>
        </p:txBody>
      </p:sp>
      <p:sp>
        <p:nvSpPr>
          <p:cNvPr id="3" name="Subtitle 2"/>
          <p:cNvSpPr>
            <a:spLocks noGrp="1"/>
          </p:cNvSpPr>
          <p:nvPr>
            <p:ph type="subTitle" idx="1"/>
          </p:nvPr>
        </p:nvSpPr>
        <p:spPr/>
        <p:txBody>
          <a:bodyPr/>
          <a:lstStyle/>
          <a:p>
            <a:r>
              <a:rPr lang="en-US" dirty="0"/>
              <a:t>Real Time System (MCTE 4324 )</a:t>
            </a:r>
          </a:p>
          <a:p>
            <a:r>
              <a:rPr lang="en-US" dirty="0"/>
              <a:t>Muhammad Faris Bin Nor </a:t>
            </a:r>
            <a:r>
              <a:rPr lang="en-US" dirty="0" err="1"/>
              <a:t>Fathi</a:t>
            </a:r>
            <a:r>
              <a:rPr lang="en-US" dirty="0"/>
              <a:t> (1715743)</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1315A-E4C6-4BDE-BDC8-118ED89034FA}"/>
              </a:ext>
            </a:extLst>
          </p:cNvPr>
          <p:cNvSpPr>
            <a:spLocks noGrp="1"/>
          </p:cNvSpPr>
          <p:nvPr>
            <p:ph type="title"/>
          </p:nvPr>
        </p:nvSpPr>
        <p:spPr/>
        <p:txBody>
          <a:bodyPr/>
          <a:lstStyle/>
          <a:p>
            <a:r>
              <a:rPr lang="en-MY" dirty="0"/>
              <a:t>Conclusions</a:t>
            </a:r>
          </a:p>
        </p:txBody>
      </p:sp>
      <p:sp>
        <p:nvSpPr>
          <p:cNvPr id="3" name="Content Placeholder 2">
            <a:extLst>
              <a:ext uri="{FF2B5EF4-FFF2-40B4-BE49-F238E27FC236}">
                <a16:creationId xmlns:a16="http://schemas.microsoft.com/office/drawing/2014/main" id="{242389AB-077F-48B9-9E75-8A22E9F2BE70}"/>
              </a:ext>
            </a:extLst>
          </p:cNvPr>
          <p:cNvSpPr>
            <a:spLocks noGrp="1"/>
          </p:cNvSpPr>
          <p:nvPr>
            <p:ph idx="1"/>
          </p:nvPr>
        </p:nvSpPr>
        <p:spPr>
          <a:xfrm>
            <a:off x="718686" y="2014286"/>
            <a:ext cx="10911839" cy="4210051"/>
          </a:xfrm>
        </p:spPr>
        <p:txBody>
          <a:bodyPr/>
          <a:lstStyle/>
          <a:p>
            <a:r>
              <a:rPr lang="en-US" dirty="0"/>
              <a:t>The need to develop for real-time embedded applications is always a challenge, especially when expensive hardware is at risk. The complex nature of such systems requires many special design considerations, an understanding of physical systems, and efficient management of limited resources. Perhaps one of the most difficult choices the embedded system designers have to make is which operating system they are going to use. It is critical to have operating system that will be able to be fail-safe, secure, scalable, fast and robust in multitask management, while being friendly to the application developers. VxWorks is an RTOS which meets almost all of these requirements</a:t>
            </a:r>
            <a:endParaRPr lang="en-MY" dirty="0"/>
          </a:p>
        </p:txBody>
      </p:sp>
    </p:spTree>
    <p:extLst>
      <p:ext uri="{BB962C8B-B14F-4D97-AF65-F5344CB8AC3E}">
        <p14:creationId xmlns:p14="http://schemas.microsoft.com/office/powerpoint/2010/main" val="1323738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Introduction</a:t>
            </a:r>
          </a:p>
        </p:txBody>
      </p:sp>
      <p:sp>
        <p:nvSpPr>
          <p:cNvPr id="14" name="Content Placeholder 2"/>
          <p:cNvSpPr>
            <a:spLocks noGrp="1"/>
          </p:cNvSpPr>
          <p:nvPr>
            <p:ph idx="1"/>
          </p:nvPr>
        </p:nvSpPr>
        <p:spPr>
          <a:xfrm>
            <a:off x="237503" y="2110539"/>
            <a:ext cx="11713945" cy="3986213"/>
          </a:xfrm>
        </p:spPr>
        <p:txBody>
          <a:bodyPr/>
          <a:lstStyle/>
          <a:p>
            <a:r>
              <a:rPr lang="en-US" dirty="0"/>
              <a:t>VxWorks is a real-time operating system developed as proprietary software by Wind River Systems.</a:t>
            </a:r>
          </a:p>
          <a:p>
            <a:r>
              <a:rPr lang="en-US" dirty="0"/>
              <a:t>Used in industrial, medical, aerospace, networking, automotive and other industries</a:t>
            </a:r>
          </a:p>
          <a:p>
            <a:r>
              <a:rPr lang="en-US" dirty="0"/>
              <a:t>VxWorks design is hierarchical and well suited for hard real time applications.</a:t>
            </a:r>
          </a:p>
          <a:p>
            <a:r>
              <a:rPr lang="en-US" dirty="0"/>
              <a:t>Many simulation tools, time performance analysis tools, debug and test tools are provided</a:t>
            </a:r>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42EFB-2E24-442B-A306-53AE3D5EB01C}"/>
              </a:ext>
            </a:extLst>
          </p:cNvPr>
          <p:cNvSpPr>
            <a:spLocks noGrp="1"/>
          </p:cNvSpPr>
          <p:nvPr>
            <p:ph type="title"/>
          </p:nvPr>
        </p:nvSpPr>
        <p:spPr/>
        <p:txBody>
          <a:bodyPr/>
          <a:lstStyle/>
          <a:p>
            <a:r>
              <a:rPr lang="en-MY" dirty="0"/>
              <a:t>Basic Features</a:t>
            </a:r>
          </a:p>
        </p:txBody>
      </p:sp>
      <p:sp>
        <p:nvSpPr>
          <p:cNvPr id="3" name="Content Placeholder 2">
            <a:extLst>
              <a:ext uri="{FF2B5EF4-FFF2-40B4-BE49-F238E27FC236}">
                <a16:creationId xmlns:a16="http://schemas.microsoft.com/office/drawing/2014/main" id="{FAB816AC-14BE-41DD-8504-8C0C2657D9E4}"/>
              </a:ext>
            </a:extLst>
          </p:cNvPr>
          <p:cNvSpPr>
            <a:spLocks noGrp="1"/>
          </p:cNvSpPr>
          <p:nvPr>
            <p:ph idx="1"/>
          </p:nvPr>
        </p:nvSpPr>
        <p:spPr>
          <a:xfrm>
            <a:off x="494096" y="1982202"/>
            <a:ext cx="11344977" cy="4723398"/>
          </a:xfrm>
        </p:spPr>
        <p:txBody>
          <a:bodyPr>
            <a:normAutofit fontScale="92500" lnSpcReduction="20000"/>
          </a:bodyPr>
          <a:lstStyle/>
          <a:p>
            <a:r>
              <a:rPr lang="en-US" dirty="0"/>
              <a:t>Multitasking environment using standard POSIX scheduler</a:t>
            </a:r>
          </a:p>
          <a:p>
            <a:r>
              <a:rPr lang="en-US" dirty="0"/>
              <a:t>Ability to run two concurrent Operating systems on a single processing layer</a:t>
            </a:r>
          </a:p>
          <a:p>
            <a:r>
              <a:rPr lang="en-US" dirty="0"/>
              <a:t>Multiple file systems and systems that enable advanced multimedia functionality</a:t>
            </a:r>
          </a:p>
          <a:p>
            <a:r>
              <a:rPr lang="en-US" dirty="0"/>
              <a:t>Synchronization using a full range of IPC options</a:t>
            </a:r>
          </a:p>
          <a:p>
            <a:r>
              <a:rPr lang="en-US" dirty="0"/>
              <a:t>Different context saving mechanisms for the tasks and ISRs </a:t>
            </a:r>
          </a:p>
          <a:p>
            <a:r>
              <a:rPr lang="en-US" dirty="0"/>
              <a:t>Virtual IO devices including pipes and sockets</a:t>
            </a:r>
          </a:p>
          <a:p>
            <a:r>
              <a:rPr lang="en-MY" dirty="0"/>
              <a:t>Virtual memory management functions</a:t>
            </a:r>
          </a:p>
          <a:p>
            <a:r>
              <a:rPr lang="en-US" dirty="0"/>
              <a:t>Power management functions to enhance the ability to control power consumption</a:t>
            </a:r>
          </a:p>
          <a:p>
            <a:r>
              <a:rPr lang="en-US" dirty="0"/>
              <a:t>Interconnecting functions that support large number of protocols</a:t>
            </a:r>
          </a:p>
          <a:p>
            <a:r>
              <a:rPr lang="en-US" dirty="0"/>
              <a:t>Processor abstraction layer to enable application system design by user when using new versions of processor architecture</a:t>
            </a:r>
            <a:endParaRPr lang="en-MY" dirty="0"/>
          </a:p>
        </p:txBody>
      </p:sp>
    </p:spTree>
    <p:extLst>
      <p:ext uri="{BB962C8B-B14F-4D97-AF65-F5344CB8AC3E}">
        <p14:creationId xmlns:p14="http://schemas.microsoft.com/office/powerpoint/2010/main" val="143544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B9CC9-D9C7-4F5A-AA2E-0B07A5C42F5E}"/>
              </a:ext>
            </a:extLst>
          </p:cNvPr>
          <p:cNvSpPr>
            <a:spLocks noGrp="1"/>
          </p:cNvSpPr>
          <p:nvPr>
            <p:ph type="title"/>
          </p:nvPr>
        </p:nvSpPr>
        <p:spPr/>
        <p:txBody>
          <a:bodyPr/>
          <a:lstStyle/>
          <a:p>
            <a:r>
              <a:rPr lang="en-MY" dirty="0"/>
              <a:t>Security Features</a:t>
            </a:r>
          </a:p>
        </p:txBody>
      </p:sp>
      <p:sp>
        <p:nvSpPr>
          <p:cNvPr id="3" name="Content Placeholder 2">
            <a:extLst>
              <a:ext uri="{FF2B5EF4-FFF2-40B4-BE49-F238E27FC236}">
                <a16:creationId xmlns:a16="http://schemas.microsoft.com/office/drawing/2014/main" id="{0D546185-6262-4554-9E2A-C18807207514}"/>
              </a:ext>
            </a:extLst>
          </p:cNvPr>
          <p:cNvSpPr>
            <a:spLocks noGrp="1"/>
          </p:cNvSpPr>
          <p:nvPr>
            <p:ph idx="1"/>
          </p:nvPr>
        </p:nvSpPr>
        <p:spPr>
          <a:xfrm>
            <a:off x="830981" y="2158665"/>
            <a:ext cx="9628632" cy="3986213"/>
          </a:xfrm>
        </p:spPr>
        <p:txBody>
          <a:bodyPr/>
          <a:lstStyle/>
          <a:p>
            <a:r>
              <a:rPr lang="en-MY" dirty="0" err="1"/>
              <a:t>Truecrypt</a:t>
            </a:r>
            <a:r>
              <a:rPr lang="en-MY" dirty="0"/>
              <a:t> Compatible Containers ensures that contents of file systems including configuration data and application data are encrypted.</a:t>
            </a:r>
          </a:p>
          <a:p>
            <a:r>
              <a:rPr lang="en-MY" dirty="0"/>
              <a:t>Firewall SSH and IPSEC ensure that  data travelling over the network is secured. </a:t>
            </a:r>
          </a:p>
        </p:txBody>
      </p:sp>
      <p:sp>
        <p:nvSpPr>
          <p:cNvPr id="6" name="TextBox 5">
            <a:extLst>
              <a:ext uri="{FF2B5EF4-FFF2-40B4-BE49-F238E27FC236}">
                <a16:creationId xmlns:a16="http://schemas.microsoft.com/office/drawing/2014/main" id="{93F45D4E-ABA7-493D-8936-FE077EA73378}"/>
              </a:ext>
            </a:extLst>
          </p:cNvPr>
          <p:cNvSpPr txBox="1"/>
          <p:nvPr/>
        </p:nvSpPr>
        <p:spPr>
          <a:xfrm>
            <a:off x="1280160" y="3739835"/>
            <a:ext cx="2572243" cy="553998"/>
          </a:xfrm>
          <a:prstGeom prst="rect">
            <a:avLst/>
          </a:prstGeom>
          <a:noFill/>
        </p:spPr>
        <p:txBody>
          <a:bodyPr wrap="none" rtlCol="0">
            <a:spAutoFit/>
          </a:bodyPr>
          <a:lstStyle/>
          <a:p>
            <a:r>
              <a:rPr lang="en-MY" sz="3000" dirty="0"/>
              <a:t>Safety Features</a:t>
            </a:r>
          </a:p>
        </p:txBody>
      </p:sp>
      <p:sp>
        <p:nvSpPr>
          <p:cNvPr id="7" name="TextBox 6">
            <a:extLst>
              <a:ext uri="{FF2B5EF4-FFF2-40B4-BE49-F238E27FC236}">
                <a16:creationId xmlns:a16="http://schemas.microsoft.com/office/drawing/2014/main" id="{C4EEAD52-476E-48CF-B213-C5E9C8A8FB05}"/>
              </a:ext>
            </a:extLst>
          </p:cNvPr>
          <p:cNvSpPr txBox="1"/>
          <p:nvPr/>
        </p:nvSpPr>
        <p:spPr>
          <a:xfrm>
            <a:off x="830981" y="4624042"/>
            <a:ext cx="9628632" cy="769441"/>
          </a:xfrm>
          <a:prstGeom prst="rect">
            <a:avLst/>
          </a:prstGeom>
          <a:noFill/>
        </p:spPr>
        <p:txBody>
          <a:bodyPr wrap="square" rtlCol="0">
            <a:spAutoFit/>
          </a:bodyPr>
          <a:lstStyle/>
          <a:p>
            <a:pPr marL="285750" indent="-285750">
              <a:buFont typeface="Wingdings" panose="05000000000000000000" pitchFamily="2" charset="2"/>
              <a:buChar char="§"/>
            </a:pPr>
            <a:r>
              <a:rPr lang="en-MY" sz="2200" dirty="0"/>
              <a:t>VxWorks ensures that non-critical applications never caused the critical application to lose network connectivity</a:t>
            </a:r>
          </a:p>
        </p:txBody>
      </p:sp>
    </p:spTree>
    <p:extLst>
      <p:ext uri="{BB962C8B-B14F-4D97-AF65-F5344CB8AC3E}">
        <p14:creationId xmlns:p14="http://schemas.microsoft.com/office/powerpoint/2010/main" val="332550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110C2A-C9DC-4D91-AB63-A7BB0C870AFA}"/>
              </a:ext>
            </a:extLst>
          </p:cNvPr>
          <p:cNvSpPr txBox="1"/>
          <p:nvPr/>
        </p:nvSpPr>
        <p:spPr>
          <a:xfrm>
            <a:off x="1638476" y="739962"/>
            <a:ext cx="2572243" cy="553998"/>
          </a:xfrm>
          <a:prstGeom prst="rect">
            <a:avLst/>
          </a:prstGeom>
          <a:noFill/>
        </p:spPr>
        <p:txBody>
          <a:bodyPr wrap="none" rtlCol="0">
            <a:spAutoFit/>
          </a:bodyPr>
          <a:lstStyle/>
          <a:p>
            <a:r>
              <a:rPr lang="en-MY" sz="3000" dirty="0"/>
              <a:t>Safety Features</a:t>
            </a:r>
          </a:p>
        </p:txBody>
      </p:sp>
      <p:sp>
        <p:nvSpPr>
          <p:cNvPr id="6" name="TextBox 5">
            <a:extLst>
              <a:ext uri="{FF2B5EF4-FFF2-40B4-BE49-F238E27FC236}">
                <a16:creationId xmlns:a16="http://schemas.microsoft.com/office/drawing/2014/main" id="{B1A15DC0-96CA-47FD-BE20-6DD4B40DF9B9}"/>
              </a:ext>
            </a:extLst>
          </p:cNvPr>
          <p:cNvSpPr txBox="1"/>
          <p:nvPr/>
        </p:nvSpPr>
        <p:spPr>
          <a:xfrm>
            <a:off x="2245895" y="1892968"/>
            <a:ext cx="5863144" cy="646331"/>
          </a:xfrm>
          <a:prstGeom prst="rect">
            <a:avLst/>
          </a:prstGeom>
          <a:noFill/>
        </p:spPr>
        <p:txBody>
          <a:bodyPr wrap="none" rtlCol="0">
            <a:spAutoFit/>
          </a:bodyPr>
          <a:lstStyle/>
          <a:p>
            <a:r>
              <a:rPr lang="en-MY" dirty="0"/>
              <a:t>VxWorks ensures that non-critical applications never caused </a:t>
            </a:r>
          </a:p>
          <a:p>
            <a:r>
              <a:rPr lang="en-MY" dirty="0"/>
              <a:t>the critical application to lose network connectivity</a:t>
            </a:r>
          </a:p>
        </p:txBody>
      </p:sp>
    </p:spTree>
    <p:extLst>
      <p:ext uri="{BB962C8B-B14F-4D97-AF65-F5344CB8AC3E}">
        <p14:creationId xmlns:p14="http://schemas.microsoft.com/office/powerpoint/2010/main" val="746641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B2432-A3CF-403B-912B-4A04EE49A01A}"/>
              </a:ext>
            </a:extLst>
          </p:cNvPr>
          <p:cNvSpPr>
            <a:spLocks noGrp="1"/>
          </p:cNvSpPr>
          <p:nvPr>
            <p:ph type="title"/>
          </p:nvPr>
        </p:nvSpPr>
        <p:spPr>
          <a:xfrm>
            <a:off x="1280160" y="466343"/>
            <a:ext cx="9628632" cy="1362113"/>
          </a:xfrm>
        </p:spPr>
        <p:txBody>
          <a:bodyPr anchor="ctr">
            <a:normAutofit/>
          </a:bodyPr>
          <a:lstStyle/>
          <a:p>
            <a:r>
              <a:rPr lang="en-MY" dirty="0"/>
              <a:t>Architecture</a:t>
            </a:r>
          </a:p>
        </p:txBody>
      </p:sp>
      <p:sp>
        <p:nvSpPr>
          <p:cNvPr id="3" name="Content Placeholder 2">
            <a:extLst>
              <a:ext uri="{FF2B5EF4-FFF2-40B4-BE49-F238E27FC236}">
                <a16:creationId xmlns:a16="http://schemas.microsoft.com/office/drawing/2014/main" id="{8B06B59C-2C93-46AD-8F45-EBB9BC57EE32}"/>
              </a:ext>
            </a:extLst>
          </p:cNvPr>
          <p:cNvSpPr>
            <a:spLocks noGrp="1"/>
          </p:cNvSpPr>
          <p:nvPr>
            <p:ph sz="half" idx="1"/>
          </p:nvPr>
        </p:nvSpPr>
        <p:spPr>
          <a:xfrm>
            <a:off x="260984" y="2108835"/>
            <a:ext cx="6587491" cy="3986784"/>
          </a:xfrm>
        </p:spPr>
        <p:txBody>
          <a:bodyPr>
            <a:normAutofit/>
          </a:bodyPr>
          <a:lstStyle/>
          <a:p>
            <a:r>
              <a:rPr lang="en-MY" dirty="0"/>
              <a:t>The heart of the VxWorks run-time system is the wind microkernel</a:t>
            </a:r>
          </a:p>
          <a:p>
            <a:r>
              <a:rPr lang="en-MY" dirty="0"/>
              <a:t>This microkernel supports a full range of real-time features including multi-tasking, scheduling, inter task synchronization/communication and memory management.</a:t>
            </a:r>
          </a:p>
          <a:p>
            <a:r>
              <a:rPr lang="en-MY" dirty="0"/>
              <a:t>VxWorks can be configured for the use in small embedded system with tough memory constraints to complex systems where more function are needed.</a:t>
            </a:r>
          </a:p>
        </p:txBody>
      </p:sp>
      <p:pic>
        <p:nvPicPr>
          <p:cNvPr id="5" name="Picture 4">
            <a:extLst>
              <a:ext uri="{FF2B5EF4-FFF2-40B4-BE49-F238E27FC236}">
                <a16:creationId xmlns:a16="http://schemas.microsoft.com/office/drawing/2014/main" id="{0A03379C-6837-4F12-8D88-BF98FF9C4DE6}"/>
              </a:ext>
            </a:extLst>
          </p:cNvPr>
          <p:cNvPicPr>
            <a:picLocks noChangeAspect="1"/>
          </p:cNvPicPr>
          <p:nvPr/>
        </p:nvPicPr>
        <p:blipFill>
          <a:blip r:embed="rId2"/>
          <a:stretch>
            <a:fillRect/>
          </a:stretch>
        </p:blipFill>
        <p:spPr>
          <a:xfrm>
            <a:off x="7320243" y="2223135"/>
            <a:ext cx="4493424" cy="3437469"/>
          </a:xfrm>
          <a:prstGeom prst="rect">
            <a:avLst/>
          </a:prstGeom>
          <a:noFill/>
        </p:spPr>
      </p:pic>
    </p:spTree>
    <p:extLst>
      <p:ext uri="{BB962C8B-B14F-4D97-AF65-F5344CB8AC3E}">
        <p14:creationId xmlns:p14="http://schemas.microsoft.com/office/powerpoint/2010/main" val="240637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F569-5462-4170-9795-4337AEDF0CBE}"/>
              </a:ext>
            </a:extLst>
          </p:cNvPr>
          <p:cNvSpPr>
            <a:spLocks noGrp="1"/>
          </p:cNvSpPr>
          <p:nvPr>
            <p:ph type="title"/>
          </p:nvPr>
        </p:nvSpPr>
        <p:spPr/>
        <p:txBody>
          <a:bodyPr/>
          <a:lstStyle/>
          <a:p>
            <a:r>
              <a:rPr lang="en-MY" dirty="0"/>
              <a:t>Memory Management</a:t>
            </a:r>
          </a:p>
        </p:txBody>
      </p:sp>
      <p:sp>
        <p:nvSpPr>
          <p:cNvPr id="3" name="Content Placeholder 2">
            <a:extLst>
              <a:ext uri="{FF2B5EF4-FFF2-40B4-BE49-F238E27FC236}">
                <a16:creationId xmlns:a16="http://schemas.microsoft.com/office/drawing/2014/main" id="{4A1863C6-C37C-458D-A7D1-EA8B11D0611B}"/>
              </a:ext>
            </a:extLst>
          </p:cNvPr>
          <p:cNvSpPr>
            <a:spLocks noGrp="1"/>
          </p:cNvSpPr>
          <p:nvPr>
            <p:ph idx="1"/>
          </p:nvPr>
        </p:nvSpPr>
        <p:spPr/>
        <p:txBody>
          <a:bodyPr/>
          <a:lstStyle/>
          <a:p>
            <a:r>
              <a:rPr lang="en-MY" dirty="0"/>
              <a:t>All systems and application tasks share the same address space. </a:t>
            </a:r>
          </a:p>
          <a:p>
            <a:r>
              <a:rPr lang="en-MY" dirty="0"/>
              <a:t>Faulty applications could accidently access system resources and compromise the stability of the entire system.</a:t>
            </a:r>
          </a:p>
          <a:p>
            <a:r>
              <a:rPr lang="en-MY" dirty="0"/>
              <a:t>An optional tool named </a:t>
            </a:r>
            <a:r>
              <a:rPr lang="en-MY" dirty="0" err="1"/>
              <a:t>VxVMI</a:t>
            </a:r>
            <a:r>
              <a:rPr lang="en-MY" dirty="0"/>
              <a:t> is available that can be used to allow each task to have its own address space.</a:t>
            </a:r>
          </a:p>
          <a:p>
            <a:r>
              <a:rPr lang="en-MY" dirty="0"/>
              <a:t>Default physical page size used is 8KB.</a:t>
            </a:r>
          </a:p>
          <a:p>
            <a:endParaRPr lang="en-MY" dirty="0"/>
          </a:p>
        </p:txBody>
      </p:sp>
    </p:spTree>
    <p:extLst>
      <p:ext uri="{BB962C8B-B14F-4D97-AF65-F5344CB8AC3E}">
        <p14:creationId xmlns:p14="http://schemas.microsoft.com/office/powerpoint/2010/main" val="247916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2181F-4EC6-42EA-85B1-8E6974DD5BC5}"/>
              </a:ext>
            </a:extLst>
          </p:cNvPr>
          <p:cNvSpPr>
            <a:spLocks noGrp="1"/>
          </p:cNvSpPr>
          <p:nvPr>
            <p:ph type="title"/>
          </p:nvPr>
        </p:nvSpPr>
        <p:spPr/>
        <p:txBody>
          <a:bodyPr/>
          <a:lstStyle/>
          <a:p>
            <a:r>
              <a:rPr lang="en-MY" dirty="0"/>
              <a:t>Performance</a:t>
            </a:r>
          </a:p>
        </p:txBody>
      </p:sp>
      <p:sp>
        <p:nvSpPr>
          <p:cNvPr id="3" name="Content Placeholder 2">
            <a:extLst>
              <a:ext uri="{FF2B5EF4-FFF2-40B4-BE49-F238E27FC236}">
                <a16:creationId xmlns:a16="http://schemas.microsoft.com/office/drawing/2014/main" id="{8756724A-F6AB-4FF0-8D51-E1562CC2E062}"/>
              </a:ext>
            </a:extLst>
          </p:cNvPr>
          <p:cNvSpPr>
            <a:spLocks noGrp="1"/>
          </p:cNvSpPr>
          <p:nvPr>
            <p:ph idx="1"/>
          </p:nvPr>
        </p:nvSpPr>
        <p:spPr>
          <a:xfrm>
            <a:off x="510299" y="2062412"/>
            <a:ext cx="11216480" cy="3986213"/>
          </a:xfrm>
        </p:spPr>
        <p:txBody>
          <a:bodyPr>
            <a:normAutofit fontScale="92500" lnSpcReduction="20000"/>
          </a:bodyPr>
          <a:lstStyle/>
          <a:p>
            <a:r>
              <a:rPr lang="en-MY" dirty="0"/>
              <a:t>Real time performance : capable of dealing with the most demanding time constraints.</a:t>
            </a:r>
          </a:p>
          <a:p>
            <a:r>
              <a:rPr lang="en-MY" dirty="0"/>
              <a:t>Reliability : High-</a:t>
            </a:r>
            <a:r>
              <a:rPr lang="en-MY" dirty="0" err="1"/>
              <a:t>relibility</a:t>
            </a:r>
            <a:r>
              <a:rPr lang="en-MY" dirty="0"/>
              <a:t> RTOS, VxWorks provide certification evidence required by strict security standards. </a:t>
            </a:r>
          </a:p>
          <a:p>
            <a:r>
              <a:rPr lang="en-MY" dirty="0"/>
              <a:t>Scalability : VxWorks is the first RTOS to provide full 64-bit processing to support the ever growing data requirements for embedded real time systems. </a:t>
            </a:r>
          </a:p>
          <a:p>
            <a:r>
              <a:rPr lang="en-MY" dirty="0"/>
              <a:t>Interrupt latencies : The time elapsed between the execution of the last instruction of the interrupted thread and the first instruction in the interrupt handler to the next task scheduled to run is interrupt dispatch latency.</a:t>
            </a:r>
          </a:p>
          <a:p>
            <a:r>
              <a:rPr lang="en-MY" dirty="0"/>
              <a:t>Priority inheritance : VxWorks has a priority inheritance mechanism that exhibits an optimal performance.</a:t>
            </a:r>
          </a:p>
          <a:p>
            <a:r>
              <a:rPr lang="en-MY" dirty="0"/>
              <a:t>Footprint : VxWorks has a completely configurable and </a:t>
            </a:r>
            <a:r>
              <a:rPr lang="en-MY" dirty="0" err="1"/>
              <a:t>tunable</a:t>
            </a:r>
            <a:r>
              <a:rPr lang="en-MY" dirty="0"/>
              <a:t> small memory footprint for today’s memory constrained systems.</a:t>
            </a:r>
          </a:p>
        </p:txBody>
      </p:sp>
    </p:spTree>
    <p:extLst>
      <p:ext uri="{BB962C8B-B14F-4D97-AF65-F5344CB8AC3E}">
        <p14:creationId xmlns:p14="http://schemas.microsoft.com/office/powerpoint/2010/main" val="243659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1527E-D64D-4B96-A708-B4069F855AF7}"/>
              </a:ext>
            </a:extLst>
          </p:cNvPr>
          <p:cNvSpPr>
            <a:spLocks noGrp="1"/>
          </p:cNvSpPr>
          <p:nvPr>
            <p:ph type="title"/>
          </p:nvPr>
        </p:nvSpPr>
        <p:spPr/>
        <p:txBody>
          <a:bodyPr/>
          <a:lstStyle/>
          <a:p>
            <a:r>
              <a:rPr lang="en-MY" dirty="0"/>
              <a:t>Applications</a:t>
            </a:r>
          </a:p>
        </p:txBody>
      </p:sp>
      <p:sp>
        <p:nvSpPr>
          <p:cNvPr id="3" name="Content Placeholder 2">
            <a:extLst>
              <a:ext uri="{FF2B5EF4-FFF2-40B4-BE49-F238E27FC236}">
                <a16:creationId xmlns:a16="http://schemas.microsoft.com/office/drawing/2014/main" id="{9126753D-147B-4E0C-92E3-689351F01BF2}"/>
              </a:ext>
            </a:extLst>
          </p:cNvPr>
          <p:cNvSpPr>
            <a:spLocks noGrp="1"/>
          </p:cNvSpPr>
          <p:nvPr>
            <p:ph idx="1"/>
          </p:nvPr>
        </p:nvSpPr>
        <p:spPr>
          <a:xfrm>
            <a:off x="104273" y="1973059"/>
            <a:ext cx="11983453" cy="4418598"/>
          </a:xfrm>
        </p:spPr>
        <p:txBody>
          <a:bodyPr>
            <a:normAutofit fontScale="85000" lnSpcReduction="20000"/>
          </a:bodyPr>
          <a:lstStyle/>
          <a:p>
            <a:r>
              <a:rPr lang="en-US" dirty="0"/>
              <a:t>Its reliability makes it a popular choice for safety critical applications</a:t>
            </a:r>
          </a:p>
          <a:p>
            <a:r>
              <a:rPr lang="en-US" dirty="0"/>
              <a:t>Used in both military and civilian avionics, including the Apache Attack Helicopter, Boeing 787, 747-8and Airbus A400M.</a:t>
            </a:r>
          </a:p>
          <a:p>
            <a:r>
              <a:rPr lang="en-US" dirty="0"/>
              <a:t>Also used in on ground avionic systems such as in both civilian and military Radar stations.</a:t>
            </a:r>
          </a:p>
          <a:p>
            <a:r>
              <a:rPr lang="en-US" dirty="0"/>
              <a:t>Another safety critical application that entrusts VxWorks is BMW’s </a:t>
            </a:r>
            <a:r>
              <a:rPr lang="en-US" dirty="0" err="1"/>
              <a:t>i</a:t>
            </a:r>
            <a:r>
              <a:rPr lang="en-US" dirty="0"/>
              <a:t>-Drive system.</a:t>
            </a:r>
          </a:p>
          <a:p>
            <a:r>
              <a:rPr lang="en-US" dirty="0"/>
              <a:t>The Xerox Phaser, a post-script printer is controlled by a VxWorks powered platform.</a:t>
            </a:r>
          </a:p>
          <a:p>
            <a:r>
              <a:rPr lang="en-US" dirty="0"/>
              <a:t>Link Sys wireless routers use VxWorks for operating switches.</a:t>
            </a:r>
          </a:p>
          <a:p>
            <a:r>
              <a:rPr lang="en-US" dirty="0"/>
              <a:t>In Space crafts, where design challenges are greatly increased by the need of extremely low power consumption and lack of access to regular maintenance, VxWorks RTOS can be chosen as the operating system for On Board Computer [OBC].</a:t>
            </a:r>
          </a:p>
          <a:p>
            <a:r>
              <a:rPr lang="en-US" dirty="0"/>
              <a:t>‘Clementine’ launched in 1994 is running VxWorks 5.1 on a MIPS-based CPU responsible for the Star Tracker and image processing algorithms.</a:t>
            </a:r>
            <a:endParaRPr lang="en-MY" dirty="0"/>
          </a:p>
        </p:txBody>
      </p:sp>
    </p:spTree>
    <p:extLst>
      <p:ext uri="{BB962C8B-B14F-4D97-AF65-F5344CB8AC3E}">
        <p14:creationId xmlns:p14="http://schemas.microsoft.com/office/powerpoint/2010/main" val="1001951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0</TotalTime>
  <Words>746</Words>
  <Application>Microsoft Office PowerPoint</Application>
  <PresentationFormat>Widescreen</PresentationFormat>
  <Paragraphs>54</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Wingdings</vt:lpstr>
      <vt:lpstr>Educational subjects 16x9</vt:lpstr>
      <vt:lpstr>VxWorks</vt:lpstr>
      <vt:lpstr>Introduction</vt:lpstr>
      <vt:lpstr>Basic Features</vt:lpstr>
      <vt:lpstr>Security Features</vt:lpstr>
      <vt:lpstr>PowerPoint Presentation</vt:lpstr>
      <vt:lpstr>Architecture</vt:lpstr>
      <vt:lpstr>Memory Management</vt:lpstr>
      <vt:lpstr>Performance</vt:lpstr>
      <vt:lpstr>Applications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VxWorks</dc:title>
  <dc:creator>faris zangetsu</dc:creator>
  <cp:lastModifiedBy>faris zangetsu</cp:lastModifiedBy>
  <cp:revision>10</cp:revision>
  <dcterms:created xsi:type="dcterms:W3CDTF">2021-04-07T02:04:06Z</dcterms:created>
  <dcterms:modified xsi:type="dcterms:W3CDTF">2021-04-11T15:18:18Z</dcterms:modified>
</cp:coreProperties>
</file>

<file path=docProps/thumbnail.jpeg>
</file>